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mp3" ContentType="audio/mp3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82" r:id="rId4"/>
    <p:sldId id="274" r:id="rId5"/>
    <p:sldId id="270" r:id="rId6"/>
  </p:sldIdLst>
  <p:sldSz cx="9144000" cy="5143500" type="screen16x9"/>
  <p:notesSz cx="6858000" cy="9144000"/>
  <p:embeddedFontLst>
    <p:embeddedFont>
      <p:font typeface="DFPOP1-W9" charset="-128"/>
      <p:regular r:id="rId8"/>
    </p:embeddedFont>
    <p:embeddedFont>
      <p:font typeface="楷体" pitchFamily="49" charset="-122"/>
      <p:regular r:id="rId9"/>
    </p:embeddedFont>
    <p:embeddedFont>
      <p:font typeface="微软雅黑" pitchFamily="34" charset="-122"/>
      <p:regular r:id="rId10"/>
      <p:bold r:id="rId11"/>
    </p:embeddedFont>
    <p:embeddedFont>
      <p:font typeface="Calibri" pitchFamily="34" charset="0"/>
      <p:regular r:id="rId12"/>
      <p:bold r:id="rId13"/>
      <p:italic r:id="rId14"/>
      <p:boldItalic r:id="rId15"/>
    </p:embeddedFont>
  </p:embeddedFont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EB6883"/>
    <a:srgbClr val="B7471F"/>
    <a:srgbClr val="DD6236"/>
    <a:srgbClr val="F8B95D"/>
    <a:srgbClr val="73455F"/>
    <a:srgbClr val="A86C8F"/>
    <a:srgbClr val="C41A3E"/>
    <a:srgbClr val="E38C0B"/>
    <a:srgbClr val="5B9BD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987" autoAdjust="0"/>
    <p:restoredTop sz="95768" autoAdjust="0"/>
  </p:normalViewPr>
  <p:slideViewPr>
    <p:cSldViewPr snapToGrid="0">
      <p:cViewPr varScale="1">
        <p:scale>
          <a:sx n="63" d="100"/>
          <a:sy n="63" d="100"/>
        </p:scale>
        <p:origin x="-96" y="-1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font" Target="fonts/font5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10" Type="http://schemas.openxmlformats.org/officeDocument/2006/relationships/font" Target="fonts/font3.fntdata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48B9ED-4FA8-457A-8C95-9715E766FCF6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F60432-858A-4F24-8214-B61DB53ED13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517" y="180390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751" b="10439"/>
          <a:stretch>
            <a:fillRect/>
          </a:stretch>
        </p:blipFill>
        <p:spPr>
          <a:xfrm>
            <a:off x="0" y="2486025"/>
            <a:ext cx="9144000" cy="2657475"/>
          </a:xfrm>
          <a:prstGeom prst="rect">
            <a:avLst/>
          </a:prstGeom>
        </p:spPr>
      </p:pic>
      <p:pic>
        <p:nvPicPr>
          <p:cNvPr id="23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517" y="311019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18452" y="3813271"/>
            <a:ext cx="1882598" cy="134203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2450" y="4412358"/>
            <a:ext cx="1719719" cy="73114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55705" y="0"/>
            <a:ext cx="2852389" cy="51435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58239" y="4439137"/>
            <a:ext cx="1793654" cy="716171"/>
          </a:xfrm>
          <a:prstGeom prst="rect">
            <a:avLst/>
          </a:prstGeom>
        </p:spPr>
      </p:pic>
      <p:pic>
        <p:nvPicPr>
          <p:cNvPr id="20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1517" y="279916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椭圆 4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-1680000">
            <a:off x="147299" y="-80411"/>
            <a:ext cx="60124" cy="707183"/>
          </a:xfrm>
          <a:prstGeom prst="rect">
            <a:avLst/>
          </a:prstGeom>
          <a:solidFill>
            <a:srgbClr val="B09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 userDrawn="1"/>
        </p:nvSpPr>
        <p:spPr>
          <a:xfrm rot="-1680000">
            <a:off x="511715" y="-271931"/>
            <a:ext cx="36000" cy="548424"/>
          </a:xfrm>
          <a:prstGeom prst="rect">
            <a:avLst/>
          </a:prstGeom>
          <a:solidFill>
            <a:srgbClr val="B09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3642" r="34062" b="10439"/>
          <a:stretch>
            <a:fillRect/>
          </a:stretch>
        </p:blipFill>
        <p:spPr>
          <a:xfrm>
            <a:off x="-1" y="4611425"/>
            <a:ext cx="7191375" cy="53207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57999" y="4729323"/>
            <a:ext cx="1095375" cy="43736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81695" y="4210049"/>
            <a:ext cx="1262305" cy="95663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928532">
            <a:off x="-40446" y="286377"/>
            <a:ext cx="729378" cy="71328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928532">
            <a:off x="427917" y="52768"/>
            <a:ext cx="429171" cy="419704"/>
          </a:xfrm>
          <a:prstGeom prst="rect">
            <a:avLst/>
          </a:prstGeom>
        </p:spPr>
      </p:pic>
      <p:pic>
        <p:nvPicPr>
          <p:cNvPr id="24" name="Picture 2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60178" y="261256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933D16-1A11-400B-A8CC-34FD56FEFD51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openxmlformats.org/officeDocument/2006/relationships/image" Target="../media/image10.png"/><Relationship Id="rId11" Type="http://schemas.openxmlformats.org/officeDocument/2006/relationships/image" Target="../media/image12.png"/><Relationship Id="rId5" Type="http://schemas.openxmlformats.org/officeDocument/2006/relationships/image" Target="../media/image2.png"/><Relationship Id="rId10" Type="http://schemas.openxmlformats.org/officeDocument/2006/relationships/image" Target="../media/image11.png"/><Relationship Id="rId4" Type="http://schemas.openxmlformats.org/officeDocument/2006/relationships/image" Target="../media/image9.png"/><Relationship Id="rId9" Type="http://schemas.microsoft.com/office/2007/relationships/media" Target="../media/media1.mp3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87643" y="-832933"/>
            <a:ext cx="2143021" cy="37708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751"/>
          <a:stretch>
            <a:fillRect/>
          </a:stretch>
        </p:blipFill>
        <p:spPr>
          <a:xfrm>
            <a:off x="0" y="2105025"/>
            <a:ext cx="9144000" cy="30384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9148" b="13737"/>
          <a:stretch>
            <a:fillRect/>
          </a:stretch>
        </p:blipFill>
        <p:spPr>
          <a:xfrm rot="21422484">
            <a:off x="2187248" y="3715022"/>
            <a:ext cx="4101537" cy="1098768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1701052" y="1149146"/>
            <a:ext cx="4865434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ea"/>
                <a:ea typeface="+mj-ea"/>
              </a:rPr>
              <a:t>小学题帮提升拓展课件</a:t>
            </a:r>
            <a:endParaRPr lang="zh-CN" altLang="en-US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ea"/>
              <a:ea typeface="+mj-ea"/>
            </a:endParaRPr>
          </a:p>
        </p:txBody>
      </p:sp>
      <p:pic>
        <p:nvPicPr>
          <p:cNvPr id="25" name="沈芯羽-幸福大魔咒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9"/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9841507" y="-1295400"/>
            <a:ext cx="609600" cy="609600"/>
          </a:xfrm>
          <a:prstGeom prst="rect">
            <a:avLst/>
          </a:prstGeom>
        </p:spPr>
      </p:pic>
      <p:sp>
        <p:nvSpPr>
          <p:cNvPr id="27" name="文本框 22"/>
          <p:cNvSpPr txBox="1"/>
          <p:nvPr/>
        </p:nvSpPr>
        <p:spPr>
          <a:xfrm>
            <a:off x="2471878" y="2310076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+mj-ea"/>
                <a:ea typeface="+mj-ea"/>
              </a:rPr>
              <a:t>人教版六年级下</a:t>
            </a:r>
            <a:endParaRPr lang="zh-CN" altLang="en-US" sz="3600" b="1" dirty="0">
              <a:latin typeface="+mj-ea"/>
              <a:ea typeface="+mj-ea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939" y="3916561"/>
            <a:ext cx="888143" cy="1075904"/>
          </a:xfrm>
          <a:prstGeom prst="rect">
            <a:avLst/>
          </a:prstGeom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-0.13767 0.10926 L -0.27552 -0.00185 L -0.40035 0.1 L -0.52031 0.00185 L -0.6526 0.1037 L -0.78594 0.00926 L -0.92465 0.10556 " pathEditMode="relative" rAng="0" ptsTypes="AAAAAAAA">
                                      <p:cBhvr>
                                        <p:cTn id="24" dur="6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33" y="537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00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000"/>
                            </p:stCondLst>
                            <p:childTnLst>
                              <p:par>
                                <p:cTn id="9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8000"/>
                            </p:stCondLst>
                            <p:childTnLst>
                              <p:par>
                                <p:cTn id="9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100">
                <p:cTn id="10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video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/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711136" y="1786820"/>
            <a:ext cx="4099199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66FF"/>
                </a:solidFill>
                <a:latin typeface="楷体" pitchFamily="49" charset="-122"/>
                <a:ea typeface="楷体" pitchFamily="49" charset="-122"/>
              </a:rPr>
              <a:t>第</a:t>
            </a:r>
            <a:r>
              <a:rPr lang="en-US" altLang="zh-CN" sz="3200" b="1" dirty="0" smtClean="0">
                <a:solidFill>
                  <a:srgbClr val="0066FF"/>
                </a:solidFill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3200" b="1" dirty="0" smtClean="0">
                <a:solidFill>
                  <a:srgbClr val="0066FF"/>
                </a:solidFill>
                <a:latin typeface="楷体" pitchFamily="49" charset="-122"/>
                <a:ea typeface="楷体" pitchFamily="49" charset="-122"/>
              </a:rPr>
              <a:t>课时　图形的运动</a:t>
            </a:r>
            <a:endParaRPr lang="en-US" altLang="zh-CN" sz="3200" b="1" dirty="0" smtClean="0">
              <a:solidFill>
                <a:srgbClr val="0066FF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485502" y="806283"/>
            <a:ext cx="7889240" cy="2243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5.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按照下面要求画图。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(1)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将图形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绕点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O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顺时针旋转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90°,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得到图形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B;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(2)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以直线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l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为对称轴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画出图形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的轴对称图形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C;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(3)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将图形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放大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使新图形与原图形对应线段长的比为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2∶1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1594395" y="3356041"/>
            <a:ext cx="1308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略</a:t>
            </a:r>
            <a:endParaRPr lang="en-US" altLang="zh-CN" sz="24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7" name="RLX140.EPS" descr="id:2147494611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19041" y="3113867"/>
            <a:ext cx="3512089" cy="160871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11200" y="799025"/>
            <a:ext cx="7609841" cy="2243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6.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相传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古希腊亚历山大里亚城里有一位久负盛名的学者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名叫海伦。有一天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有位将军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不远千里专程来向海伦求教一个百思不得其解的问题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从甲地出发到河边饮马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如图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然后再去乙地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走什么样的路线最短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?</a:t>
            </a: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349828" y="3138325"/>
            <a:ext cx="23839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如图所示。</a:t>
            </a:r>
            <a:endParaRPr lang="en-US" altLang="zh-CN" sz="24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1" name="RLX141.EPS" descr="id:2147494618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88899" y="3223170"/>
            <a:ext cx="2953465" cy="1287870"/>
          </a:xfrm>
          <a:prstGeom prst="rect">
            <a:avLst/>
          </a:prstGeom>
        </p:spPr>
      </p:pic>
      <p:pic>
        <p:nvPicPr>
          <p:cNvPr id="12" name="RLX184.EPS" descr="id:2147487237;FounderCES"/>
          <p:cNvPicPr/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37240" y="3204029"/>
            <a:ext cx="2303640" cy="158164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87643" y="-832933"/>
            <a:ext cx="2143021" cy="37708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751"/>
          <a:stretch>
            <a:fillRect/>
          </a:stretch>
        </p:blipFill>
        <p:spPr>
          <a:xfrm>
            <a:off x="0" y="2105025"/>
            <a:ext cx="9144000" cy="30384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9148" b="13737"/>
          <a:stretch>
            <a:fillRect/>
          </a:stretch>
        </p:blipFill>
        <p:spPr>
          <a:xfrm rot="21422484">
            <a:off x="687369" y="3688709"/>
            <a:ext cx="4101537" cy="1098768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2737568" y="2040299"/>
            <a:ext cx="2060229" cy="660618"/>
            <a:chOff x="1867422" y="2146314"/>
            <a:chExt cx="2060229" cy="660618"/>
          </a:xfrm>
        </p:grpSpPr>
        <p:sp>
          <p:nvSpPr>
            <p:cNvPr id="23" name="文本框 22"/>
            <p:cNvSpPr txBox="1"/>
            <p:nvPr/>
          </p:nvSpPr>
          <p:spPr>
            <a:xfrm>
              <a:off x="1896326" y="2148675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ln w="85725">
                    <a:solidFill>
                      <a:schemeClr val="accent2">
                        <a:lumMod val="50000"/>
                      </a:schemeClr>
                    </a:solidFill>
                  </a:ln>
                  <a:solidFill>
                    <a:schemeClr val="accent2">
                      <a:lumMod val="75000"/>
                    </a:schemeClr>
                  </a:solidFill>
                </a:rPr>
                <a:t>谢谢观赏</a:t>
              </a:r>
              <a:endParaRPr lang="zh-CN" altLang="en-US" sz="3600" dirty="0">
                <a:ln w="85725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886801" y="2146314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ln w="0">
                    <a:noFill/>
                  </a:ln>
                  <a:solidFill>
                    <a:schemeClr val="bg1"/>
                  </a:solidFill>
                </a:rPr>
                <a:t>谢谢观赏</a:t>
              </a:r>
              <a:endParaRPr lang="zh-CN" altLang="en-US" sz="3600" dirty="0">
                <a:ln w="0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867422" y="2160601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 smtClean="0">
                  <a:blipFill>
                    <a:blip r:embed="rId6"/>
                    <a:stretch>
                      <a:fillRect/>
                    </a:stretch>
                  </a:blipFill>
                </a:rPr>
                <a:t>谢谢观赏</a:t>
              </a:r>
              <a:endParaRPr lang="zh-CN" altLang="en-US" sz="3600" b="1" dirty="0">
                <a:blipFill>
                  <a:blip r:embed="rId6"/>
                  <a:stretch>
                    <a:fillRect/>
                  </a:stretch>
                </a:blip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-0.13767 0.10926 L -0.27552 -0.00185 L -0.40035 0.1 L -0.52031 0.00185 L -0.6526 0.1037 L -0.78594 0.00926 L -0.92465 0.10556 " pathEditMode="relative" rAng="0" ptsTypes="AAAAAAAA">
                                      <p:cBhvr>
                                        <p:cTn id="21" dur="6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33" y="537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49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0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</p:bld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DFPOP1-W9"/>
        <a:ea typeface="华康少女文字W5"/>
        <a:cs typeface=""/>
      </a:majorFont>
      <a:minorFont>
        <a:latin typeface="DFPOP1-W9"/>
        <a:ea typeface="华康少女文字W5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371</TotalTime>
  <Words>160</Words>
  <Application>Microsoft Office PowerPoint</Application>
  <PresentationFormat>全屏显示(16:9)</PresentationFormat>
  <Paragraphs>18</Paragraphs>
  <Slides>5</Slides>
  <Notes>5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3" baseType="lpstr">
      <vt:lpstr>Arial</vt:lpstr>
      <vt:lpstr>宋体</vt:lpstr>
      <vt:lpstr>DFPOP1-W9</vt:lpstr>
      <vt:lpstr>华康少女文字W5</vt:lpstr>
      <vt:lpstr>楷体</vt:lpstr>
      <vt:lpstr>微软雅黑</vt:lpstr>
      <vt:lpstr>Calibri</vt:lpstr>
      <vt:lpstr>Office 主题</vt:lpstr>
      <vt:lpstr>幻灯片 1</vt:lpstr>
      <vt:lpstr>幻灯片 2</vt:lpstr>
      <vt:lpstr>幻灯片 3</vt:lpstr>
      <vt:lpstr>幻灯片 4</vt:lpstr>
      <vt:lpstr>幻灯片 5</vt:lpstr>
    </vt:vector>
  </TitlesOfParts>
  <Company>Users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lenovop</cp:lastModifiedBy>
  <cp:revision>141</cp:revision>
  <dcterms:created xsi:type="dcterms:W3CDTF">2015-12-05T09:26:00Z</dcterms:created>
  <dcterms:modified xsi:type="dcterms:W3CDTF">2019-09-25T07:05:19Z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